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72" r:id="rId2"/>
    <p:sldId id="273" r:id="rId3"/>
    <p:sldId id="274" r:id="rId4"/>
    <p:sldId id="275" r:id="rId5"/>
    <p:sldId id="277" r:id="rId6"/>
    <p:sldId id="278" r:id="rId7"/>
    <p:sldId id="279" r:id="rId8"/>
    <p:sldId id="280" r:id="rId9"/>
    <p:sldId id="293" r:id="rId10"/>
    <p:sldId id="281" r:id="rId11"/>
    <p:sldId id="285" r:id="rId12"/>
    <p:sldId id="286" r:id="rId13"/>
    <p:sldId id="292" r:id="rId14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34D9E7-2FD3-438F-9C79-4E3D1A12F1B1}" v="10" dt="2025-10-27T02:53:52.414"/>
  </p1510:revLst>
</p1510:revInfo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231"/>
  </p:normalViewPr>
  <p:slideViewPr>
    <p:cSldViewPr showGuides="1">
      <p:cViewPr varScale="1">
        <p:scale>
          <a:sx n="62" d="100"/>
          <a:sy n="62" d="100"/>
        </p:scale>
        <p:origin x="162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stari Ambarini" userId="dafd500bcfdcfc7b" providerId="LiveId" clId="{56136168-EC4D-4A56-93D4-D66C4F77CFB2}"/>
    <pc:docChg chg="custSel addSld modSld">
      <pc:chgData name="Lestari Ambarini" userId="dafd500bcfdcfc7b" providerId="LiveId" clId="{56136168-EC4D-4A56-93D4-D66C4F77CFB2}" dt="2025-10-27T02:57:45.731" v="354" actId="20577"/>
      <pc:docMkLst>
        <pc:docMk/>
      </pc:docMkLst>
      <pc:sldChg chg="modSp mod">
        <pc:chgData name="Lestari Ambarini" userId="dafd500bcfdcfc7b" providerId="LiveId" clId="{56136168-EC4D-4A56-93D4-D66C4F77CFB2}" dt="2025-10-27T02:02:22.428" v="14" actId="20577"/>
        <pc:sldMkLst>
          <pc:docMk/>
          <pc:sldMk cId="0" sldId="274"/>
        </pc:sldMkLst>
        <pc:spChg chg="mod">
          <ac:chgData name="Lestari Ambarini" userId="dafd500bcfdcfc7b" providerId="LiveId" clId="{56136168-EC4D-4A56-93D4-D66C4F77CFB2}" dt="2025-10-27T02:02:22.428" v="14" actId="20577"/>
          <ac:spMkLst>
            <pc:docMk/>
            <pc:sldMk cId="0" sldId="274"/>
            <ac:spMk id="3" creationId="{00000000-0000-0000-0000-000000000000}"/>
          </ac:spMkLst>
        </pc:spChg>
      </pc:sldChg>
      <pc:sldChg chg="addSp delSp modSp new mod">
        <pc:chgData name="Lestari Ambarini" userId="dafd500bcfdcfc7b" providerId="LiveId" clId="{56136168-EC4D-4A56-93D4-D66C4F77CFB2}" dt="2025-10-27T02:57:45.731" v="354" actId="20577"/>
        <pc:sldMkLst>
          <pc:docMk/>
          <pc:sldMk cId="1359754776" sldId="293"/>
        </pc:sldMkLst>
        <pc:spChg chg="del mod">
          <ac:chgData name="Lestari Ambarini" userId="dafd500bcfdcfc7b" providerId="LiveId" clId="{56136168-EC4D-4A56-93D4-D66C4F77CFB2}" dt="2025-10-27T02:35:16.783" v="17" actId="478"/>
          <ac:spMkLst>
            <pc:docMk/>
            <pc:sldMk cId="1359754776" sldId="293"/>
            <ac:spMk id="2" creationId="{2A04A1CD-84B1-2F8E-E7B3-89E7885C950B}"/>
          </ac:spMkLst>
        </pc:spChg>
        <pc:spChg chg="mod">
          <ac:chgData name="Lestari Ambarini" userId="dafd500bcfdcfc7b" providerId="LiveId" clId="{56136168-EC4D-4A56-93D4-D66C4F77CFB2}" dt="2025-10-27T02:39:01.229" v="85" actId="5793"/>
          <ac:spMkLst>
            <pc:docMk/>
            <pc:sldMk cId="1359754776" sldId="293"/>
            <ac:spMk id="3" creationId="{1654594B-07B3-7453-6E1E-F56A273E1FD0}"/>
          </ac:spMkLst>
        </pc:spChg>
        <pc:spChg chg="add del">
          <ac:chgData name="Lestari Ambarini" userId="dafd500bcfdcfc7b" providerId="LiveId" clId="{56136168-EC4D-4A56-93D4-D66C4F77CFB2}" dt="2025-10-27T02:37:03.133" v="23" actId="21"/>
          <ac:spMkLst>
            <pc:docMk/>
            <pc:sldMk cId="1359754776" sldId="293"/>
            <ac:spMk id="6" creationId="{23D53A69-AF54-56D9-C4A8-2B9A52614C04}"/>
          </ac:spMkLst>
        </pc:spChg>
        <pc:graphicFrameChg chg="add mod">
          <ac:chgData name="Lestari Ambarini" userId="dafd500bcfdcfc7b" providerId="LiveId" clId="{56136168-EC4D-4A56-93D4-D66C4F77CFB2}" dt="2025-10-27T02:36:29.610" v="21"/>
          <ac:graphicFrameMkLst>
            <pc:docMk/>
            <pc:sldMk cId="1359754776" sldId="293"/>
            <ac:graphicFrameMk id="4" creationId="{BD0CE091-05F4-83F8-750C-DFC3CCD5FD03}"/>
          </ac:graphicFrameMkLst>
        </pc:graphicFrameChg>
        <pc:graphicFrameChg chg="add mod modGraphic">
          <ac:chgData name="Lestari Ambarini" userId="dafd500bcfdcfc7b" providerId="LiveId" clId="{56136168-EC4D-4A56-93D4-D66C4F77CFB2}" dt="2025-10-27T02:57:45.731" v="354" actId="20577"/>
          <ac:graphicFrameMkLst>
            <pc:docMk/>
            <pc:sldMk cId="1359754776" sldId="293"/>
            <ac:graphicFrameMk id="7" creationId="{AC9EF37F-6AF3-D6EE-F832-36ECF219AED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7705B7-1034-4CEC-A62E-EE454AA02E74}" type="datetimeFigureOut">
              <a:rPr lang="en-ID" smtClean="0"/>
              <a:t>27/10/2025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A9A75D-087D-413B-B6C0-72A7A31B215A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1738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9A75D-087D-413B-B6C0-72A7A31B215A}" type="slidenum">
              <a:rPr lang="en-ID" smtClean="0"/>
              <a:t>9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872825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dirty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  <a:t>‹#›</a:t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 vert="horz" wrap="square" lIns="91440" tIns="45720" rIns="91440" bIns="45720" anchor="ctr" anchorCtr="0"/>
          <a:lstStyle/>
          <a:p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BAHAN BAKU</a:t>
            </a:r>
            <a:endParaRPr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906963"/>
          </a:xfrm>
        </p:spPr>
        <p:txBody>
          <a:bodyPr vert="horz" wrap="square" lIns="91440" tIns="45720" rIns="91440" bIns="45720" anchor="t" anchorCtr="0"/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Bahan baku : bahan lgs yg membentuk produk</a:t>
            </a: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Bahan baku tidak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langsung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termasuk BOP</a:t>
            </a: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Anggaran BB ad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ah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semua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yg  berhub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ungan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dg perenc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anaan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penggunaan BB dlm periode ttt</a:t>
            </a: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Rumus :	</a:t>
            </a: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Pembelian bahan baku   	: 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lvl="1" indent="-152400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Persed aw BB		 	: </a:t>
            </a:r>
            <a:r>
              <a:rPr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</a:t>
            </a:r>
            <a:r>
              <a:rPr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</a:p>
          <a:p>
            <a:pPr marL="609600" lvl="1" indent="-152400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B. Baku Tersedia		: 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lvl="1" indent="-152400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Persed  ak BB			</a:t>
            </a:r>
            <a:r>
              <a:rPr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</a:t>
            </a:r>
            <a:r>
              <a:rPr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</a:p>
          <a:p>
            <a:pPr marL="609600" lvl="1" indent="-152400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BB dipakai			: 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………………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09600" lvl="1" indent="-152400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  <a:p>
            <a:endParaRPr dirty="0"/>
          </a:p>
          <a:p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 vert="horz" wrap="square" lIns="91440" tIns="45720" rIns="91440" bIns="45720" anchor="t" anchorCtr="0"/>
          <a:lstStyle/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Anggaran pembelian BB</a:t>
            </a:r>
            <a:endParaRPr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14400" y="1371600"/>
          <a:ext cx="7620000" cy="31699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81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5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8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keterangan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Bahan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Bahan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Bahan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Kebutuhan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199.500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lang="en-US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Pembelian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210.500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Biaya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pembelian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168.400.000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53.375.000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142.125.000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 vert="horz" wrap="square" lIns="91440" tIns="45720" rIns="91440" bIns="45720" anchor="t" anchorCtr="0"/>
          <a:lstStyle/>
          <a:p>
            <a:pPr>
              <a:buNone/>
            </a:pPr>
            <a:r>
              <a:rPr sz="2400" b="1" dirty="0"/>
              <a:t>Soal kasus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PT.  “KITA” membuat 2 jenis produk Q</a:t>
            </a:r>
            <a:r>
              <a:rPr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Q</a:t>
            </a:r>
            <a:r>
              <a:rPr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menggunakan Bahan Baku A dan B</a:t>
            </a: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Rencana Penjualan 2009 sebagai berikut</a:t>
            </a:r>
          </a:p>
          <a:p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 </a:t>
            </a:r>
          </a:p>
          <a:p>
            <a:pPr>
              <a:buNone/>
            </a:pPr>
            <a:endParaRPr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19200" y="2438400"/>
          <a:ext cx="5791200" cy="188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3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65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0040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Persediaan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Barang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Bahan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Awal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akhir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43000" y="4953000"/>
          <a:ext cx="60960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harga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Rencana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penjualan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Ditanya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Anggaran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produksi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masing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masing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produk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Anggaran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kebutuhan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BB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Anggaran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pembelian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BB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1524000"/>
          <a:ext cx="5334000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402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7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tw4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 vert="horz" wrap="square" lIns="91440" tIns="45720" rIns="91440" bIns="45720" anchor="t" anchorCtr="0"/>
          <a:lstStyle/>
          <a:p>
            <a:pPr>
              <a:buNone/>
            </a:pPr>
            <a:r>
              <a:rPr sz="2400" b="1" dirty="0"/>
              <a:t>Soal kasus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PT.  “KITA” membuat 2 jenis produk Q</a:t>
            </a:r>
            <a:r>
              <a:rPr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dan Q</a:t>
            </a:r>
            <a:r>
              <a:rPr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Bahan Baku A dan B</a:t>
            </a: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Rencana Penjualan 2009 sebagai berikut</a:t>
            </a: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Ditanya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: 1.  Anggaran Prod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tiap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jenis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Barang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  2. Anggaran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kebutuhan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baku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  3. Anggaran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pembelian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bahan</a:t>
            </a:r>
            <a:r>
              <a:rPr lang="en-U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baku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54997"/>
              </p:ext>
            </p:extLst>
          </p:nvPr>
        </p:nvGraphicFramePr>
        <p:xfrm>
          <a:off x="685800" y="1676400"/>
          <a:ext cx="6096000" cy="1889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0040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Persediaan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Barang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Bahan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Awal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akhir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60.000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60.000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605230"/>
              </p:ext>
            </p:extLst>
          </p:nvPr>
        </p:nvGraphicFramePr>
        <p:xfrm>
          <a:off x="1600200" y="3657441"/>
          <a:ext cx="6096000" cy="1188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harga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229600" cy="5791200"/>
          </a:xfrm>
        </p:spPr>
        <p:txBody>
          <a:bodyPr vert="horz" wrap="square" lIns="91440" tIns="45720" rIns="91440" bIns="45720" numCol="1" anchor="t" anchorCtr="0" compatLnSpc="1"/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Tujuan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BB ►membantu manajemen :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Memperkirakan jumlah kebutuhan BB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Memperkirakan jumlah pembelian BB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Dasar perkiraan kebutuhan dana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Menentukan komponen harga pokok produksi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Dasar pengawasan penggunaan BB</a:t>
            </a: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BB terdiri dari :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kebutuhan BB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pembelian BB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Anggaran pemakaian BB</a:t>
            </a:r>
          </a:p>
          <a:p>
            <a:pPr>
              <a:buFont typeface="Calibri" panose="020F0502020204030204" pitchFamily="34" charset="0"/>
              <a:buAutoNum type="arabicPeriod"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alibri" panose="020F0502020204030204" pitchFamily="34" charset="0"/>
              <a:buAutoNum type="arabicPeriod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alibri" panose="020F0502020204030204" pitchFamily="34" charset="0"/>
              <a:buAutoNum type="arabicPeriod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alibri" panose="020F0502020204030204" pitchFamily="34" charset="0"/>
              <a:buAutoNum type="arabicPeriod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alibri" panose="020F0502020204030204" pitchFamily="34" charset="0"/>
              <a:buAutoNum type="arabicPeriod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alibri" panose="020F0502020204030204" pitchFamily="34" charset="0"/>
              <a:buAutoNum type="arabicPeriod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alibri" panose="020F0502020204030204" pitchFamily="34" charset="0"/>
              <a:buAutoNum type="arabicPeriod"/>
            </a:pPr>
            <a:endParaRPr dirty="0"/>
          </a:p>
          <a:p>
            <a:pPr>
              <a:buFont typeface="Calibri" panose="020F0502020204030204" pitchFamily="34" charset="0"/>
              <a:buAutoNum type="arabicPeriod"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 vert="horz" wrap="square" lIns="91440" tIns="45720" rIns="91440" bIns="45720" numCol="1" anchor="t" anchorCtr="0" compatLnSpc="1"/>
          <a:lstStyle/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Faktor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yg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mempengauhi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persedaan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BB :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Anggaran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produksi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Harga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beli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/>
                <a:ea typeface="+mn-ea"/>
                <a:cs typeface="Times New Roman" panose="02020603050405020304"/>
              </a:rPr>
              <a:t> BB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61975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 startAt="3"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Penyimpanan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gudang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61975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 startAt="3"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Ketepatan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Standar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Pemakaian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61975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 startAt="3"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Ketepatan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leveransir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pasokan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BB)</a:t>
            </a:r>
          </a:p>
          <a:p>
            <a:pPr marL="561975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 startAt="3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Jumlah BB/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kali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pemesanan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61975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 startAt="3"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61975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EOQ  (ECONOMICAL ORDER QUANTITY)</a:t>
            </a:r>
          </a:p>
          <a:p>
            <a:pPr marL="561975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	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adalah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kuantitas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barang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dapat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diperoleh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dengan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minimal. (jumlah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pembelian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bahan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yang optimal)</a:t>
            </a:r>
          </a:p>
          <a:p>
            <a:pPr marL="561975" marR="0" lvl="0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		R :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jml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kebutuhan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BB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selama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76475" marR="0" lvl="4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 :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tiap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kali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pesan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2276475" marR="0" lvl="4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P :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harga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/unit BB</a:t>
            </a:r>
          </a:p>
          <a:p>
            <a:pPr marL="2276475" marR="0" lvl="4" indent="-5143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»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I :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biaya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penyimpanan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1026" name="Object 6"/>
          <p:cNvGraphicFramePr/>
          <p:nvPr/>
        </p:nvGraphicFramePr>
        <p:xfrm>
          <a:off x="1295400" y="5105400"/>
          <a:ext cx="23622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964565" imgH="482600" progId="Equation.3">
                  <p:embed/>
                </p:oleObj>
              </mc:Choice>
              <mc:Fallback>
                <p:oleObj r:id="rId2" imgW="964565" imgH="482600" progId="Equation.3">
                  <p:embed/>
                  <p:pic>
                    <p:nvPicPr>
                      <p:cNvPr id="1026" name="Object 6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95400" y="5105400"/>
                        <a:ext cx="2362200" cy="7620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457200"/>
            <a:ext cx="8229600" cy="5791200"/>
          </a:xfrm>
        </p:spPr>
        <p:txBody>
          <a:bodyPr vert="horz" wrap="square" lIns="91440" tIns="45720" rIns="91440" bIns="45720" numCol="1" anchor="t" anchorCtr="0" compatLnSpc="1"/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Syarat EOQ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Kebutuhan relatif stabil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Harga beli konstan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bahan selalu tersedia di pasar</a:t>
            </a:r>
          </a:p>
          <a:p>
            <a:pPr>
              <a:buFont typeface="Calibri" panose="020F0502020204030204" pitchFamily="34" charset="0"/>
              <a:buAutoNum type="arabicPeriod"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Bahan tidak terikat dengan bahan lain</a:t>
            </a: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Contoh</a:t>
            </a: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Suatu Perusahaan membutuhkan Bahan Baku setahun 6.000 unit. Harga Bahan per unit Rp 4.000,-</a:t>
            </a: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Biaya Pemesanan tiap kali pesan Rp 5.000,- </a:t>
            </a: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Biaya Penyimpanan 1,5%  persed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iaan</a:t>
            </a: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Lead time : 9 hari (1 tahun 360 hari)</a:t>
            </a: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Safety Stock : 200 unit. ► EOQ ?</a:t>
            </a: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alibri" panose="020F0502020204030204" pitchFamily="34" charset="0"/>
              <a:buAutoNum type="arabicPeriod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alibri" panose="020F0502020204030204" pitchFamily="34" charset="0"/>
              <a:buAutoNum type="arabicPeriod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Calibri" panose="020F0502020204030204" pitchFamily="34" charset="0"/>
              <a:buAutoNum type="arabicPeriod"/>
            </a:pP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AutoNum type="arabicPeriod"/>
            </a:pPr>
            <a:endParaRPr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 vert="horz" wrap="square" lIns="91440" tIns="45720" rIns="91440" bIns="45720" anchor="t" anchorCtr="0"/>
          <a:lstStyle/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EOQ = √ 2RS / PI</a:t>
            </a: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 = √ 2 (6.000 ) .5.000/ 4.000 (1,5%)</a:t>
            </a: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= √10.000  </a:t>
            </a: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 = 100 unit</a:t>
            </a: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Pemakaian selama lead time : </a:t>
            </a:r>
          </a:p>
          <a:p>
            <a:pPr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9 /360  x 6.000 = 150 unit</a:t>
            </a: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Savety stock = 200 ►re order point = 150 + 200 = 350 unit</a:t>
            </a:r>
          </a:p>
          <a:p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Untuk membuat </a:t>
            </a:r>
            <a:r>
              <a:rPr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BB diperlukan data standar perusahaan</a:t>
            </a:r>
          </a:p>
          <a:p>
            <a:pPr algn="ctr"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Contoh kasus</a:t>
            </a:r>
          </a:p>
          <a:p>
            <a:pPr algn="ctr"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▼</a:t>
            </a: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Diketahui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data PT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Arjuna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sbb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Perkiraan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penjualan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SUR (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standar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usage rate)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AutoNum type="arabicPeriod"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143000" y="1524000"/>
          <a:ext cx="7086600" cy="1584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173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Jenis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brg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harga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990600" y="3810000"/>
          <a:ext cx="5105400" cy="1981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72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43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84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84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0040"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Jenis</a:t>
                      </a:r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bahan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satuan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04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Data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persediaan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bahan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harga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Ditanya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71500" marR="0" lvl="0" indent="-5715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Anggaran Prod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tiap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jenis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Barang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71500" marR="0" lvl="0" indent="-5715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Anggaran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kebutuhan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bahan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baku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71500" marR="0" lvl="0" indent="-5715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Anggaran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pembelian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bahan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baku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14400" y="1143000"/>
          <a:ext cx="6096000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Jenis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</a:t>
                      </a:r>
                      <a:endParaRPr lang="en-US" sz="2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Harga</a:t>
                      </a:r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/unit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8.750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8600"/>
            <a:ext cx="8229600" cy="5592763"/>
          </a:xfrm>
        </p:spPr>
        <p:txBody>
          <a:bodyPr vert="horz" wrap="square" lIns="91440" tIns="45720" rIns="91440" bIns="45720" numCol="1" anchor="t" anchorCtr="0" compatLnSpc="1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Jawab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Anggaran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produksi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Anggaran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kebutuhan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BB</a:t>
            </a:r>
          </a:p>
        </p:txBody>
      </p:sp>
      <p:graphicFrame>
        <p:nvGraphicFramePr>
          <p:cNvPr id="4" name="Group 56"/>
          <p:cNvGraphicFramePr>
            <a:graphicFrameLocks noGrp="1"/>
          </p:cNvGraphicFramePr>
          <p:nvPr/>
        </p:nvGraphicFramePr>
        <p:xfrm>
          <a:off x="3429000" y="609600"/>
          <a:ext cx="5105400" cy="2377440"/>
        </p:xfrm>
        <a:graphic>
          <a:graphicData uri="http://schemas.openxmlformats.org/drawingml/2006/table">
            <a:tbl>
              <a:tblPr/>
              <a:tblGrid>
                <a:gridCol w="1863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34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24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55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Keterangan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Penjualan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Kebutuhan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Aw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Produksi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Group 115"/>
          <p:cNvGraphicFramePr/>
          <p:nvPr/>
        </p:nvGraphicFramePr>
        <p:xfrm>
          <a:off x="1066800" y="3810000"/>
          <a:ext cx="7543800" cy="2570481"/>
        </p:xfrm>
        <a:graphic>
          <a:graphicData uri="http://schemas.openxmlformats.org/drawingml/2006/table">
            <a:tbl>
              <a:tblPr/>
              <a:tblGrid>
                <a:gridCol w="10887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6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57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68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15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542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048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Barang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B. Baku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B. Baku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32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Kebutuhan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Kebutuhan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59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38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5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54594B-07B3-7453-6E1E-F56A273E1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lvl="0">
              <a:buNone/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Jawab</a:t>
            </a:r>
          </a:p>
          <a:p>
            <a:pPr marL="514350" lvl="0" indent="-514350">
              <a:buAutoNum type="arabicPeriod"/>
              <a:defRPr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produksi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AutoNum type="arabicPeriod"/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AutoNum type="arabicPeriod"/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AutoNum type="arabicPeriod"/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AutoNum type="arabicPeriod"/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lvl="0" indent="-514350">
              <a:buAutoNum type="arabicPeriod"/>
              <a:defRPr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Anggaran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kebuuhan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baku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D" dirty="0"/>
          </a:p>
        </p:txBody>
      </p:sp>
      <p:graphicFrame>
        <p:nvGraphicFramePr>
          <p:cNvPr id="4" name="Group 56">
            <a:extLst>
              <a:ext uri="{FF2B5EF4-FFF2-40B4-BE49-F238E27FC236}">
                <a16:creationId xmlns:a16="http://schemas.microsoft.com/office/drawing/2014/main" id="{BD0CE091-05F4-83F8-750C-DFC3CCD5FD03}"/>
              </a:ext>
            </a:extLst>
          </p:cNvPr>
          <p:cNvGraphicFramePr>
            <a:graphicFrameLocks noGrp="1"/>
          </p:cNvGraphicFramePr>
          <p:nvPr/>
        </p:nvGraphicFramePr>
        <p:xfrm>
          <a:off x="3429000" y="609600"/>
          <a:ext cx="5105400" cy="2377440"/>
        </p:xfrm>
        <a:graphic>
          <a:graphicData uri="http://schemas.openxmlformats.org/drawingml/2006/table">
            <a:tbl>
              <a:tblPr/>
              <a:tblGrid>
                <a:gridCol w="1863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534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24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55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Keterangan</a:t>
                      </a: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Penjualan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Kebutuhan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Persed</a:t>
                      </a: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Aw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3.500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Produksi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C9EF37F-6AF3-D6EE-F832-36ECF219AE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0384893"/>
              </p:ext>
            </p:extLst>
          </p:nvPr>
        </p:nvGraphicFramePr>
        <p:xfrm>
          <a:off x="471406" y="3870961"/>
          <a:ext cx="8062995" cy="231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76394">
                  <a:extLst>
                    <a:ext uri="{9D8B030D-6E8A-4147-A177-3AD203B41FA5}">
                      <a16:colId xmlns:a16="http://schemas.microsoft.com/office/drawing/2014/main" val="54879856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3684302268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2160892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1159651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216378918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182263019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315921915"/>
                    </a:ext>
                  </a:extLst>
                </a:gridCol>
                <a:gridCol w="1371601">
                  <a:extLst>
                    <a:ext uri="{9D8B030D-6E8A-4147-A177-3AD203B41FA5}">
                      <a16:colId xmlns:a16="http://schemas.microsoft.com/office/drawing/2014/main" val="2553681835"/>
                    </a:ext>
                  </a:extLst>
                </a:gridCol>
              </a:tblGrid>
              <a:tr h="185420">
                <a:tc rowSpan="2">
                  <a:txBody>
                    <a:bodyPr/>
                    <a:lstStyle/>
                    <a:p>
                      <a:r>
                        <a:rPr lang="en-US" dirty="0"/>
                        <a:t>Barang</a:t>
                      </a:r>
                      <a:endParaRPr lang="en-ID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US" dirty="0" err="1"/>
                        <a:t>produk</a:t>
                      </a:r>
                      <a:endParaRPr lang="en-ID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BB 1</a:t>
                      </a:r>
                      <a:endParaRPr lang="en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BB 2</a:t>
                      </a:r>
                      <a:endParaRPr lang="en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BB 3 </a:t>
                      </a:r>
                      <a:endParaRPr lang="en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7870428"/>
                  </a:ext>
                </a:extLst>
              </a:tr>
              <a:tr h="185420"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SUR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Kebutuan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Sur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Keb+utuhan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sur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Kebutuhan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4969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39.000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78591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96.000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128.000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807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z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23.000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92.000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69.000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46.000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841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214.000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anose="05000000000000000000" pitchFamily="2" charset="2"/>
                        <a:buNone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108.000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dirty="0"/>
                        <a:t>187.000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3142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9754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837</Words>
  <Application>Microsoft Office PowerPoint</Application>
  <PresentationFormat>On-screen Show (4:3)</PresentationFormat>
  <Paragraphs>415</Paragraphs>
  <Slides>13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Arial</vt:lpstr>
      <vt:lpstr>Calibri</vt:lpstr>
      <vt:lpstr>Times New Roman</vt:lpstr>
      <vt:lpstr>Wingdings</vt:lpstr>
      <vt:lpstr>Office Theme</vt:lpstr>
      <vt:lpstr>Equation.3</vt:lpstr>
      <vt:lpstr>ANGGARAN BAHAN BAKU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Ikopin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FORECAST PENJUALAN</dc:title>
  <dc:creator>Akademik</dc:creator>
  <cp:lastModifiedBy>Lestari Ambarini</cp:lastModifiedBy>
  <cp:revision>118</cp:revision>
  <dcterms:created xsi:type="dcterms:W3CDTF">2009-06-08T01:48:00Z</dcterms:created>
  <dcterms:modified xsi:type="dcterms:W3CDTF">2025-10-27T02:57:54Z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28FAAB09F762467A84AA5870FE6D3DFD</vt:lpwstr>
  </property>
  <property fmtid="{D5CDD505-2E9C-101B-9397-08002B2CF9AE}" pid="3" name="KSOProductBuildVer">
    <vt:lpwstr>1033-11.2.0.11380</vt:lpwstr>
  </property>
</Properties>
</file>